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23AA3AF-F03A-42C7-8221-2AE49B553630}">
          <p14:sldIdLst>
            <p14:sldId id="256"/>
            <p14:sldId id="257"/>
            <p14:sldId id="258"/>
            <p14:sldId id="259"/>
            <p14:sldId id="260"/>
            <p14:sldId id="261"/>
            <p14:sldId id="262"/>
            <p14:sldId id="263"/>
            <p14:sldId id="264"/>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4" d="100"/>
          <a:sy n="64" d="100"/>
        </p:scale>
        <p:origin x="76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5/4/2020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69388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5/4/2020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7032848"/>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32B2A-B3E1-45EE-8887-C04AF80CD363}"/>
              </a:ext>
            </a:extLst>
          </p:cNvPr>
          <p:cNvPicPr>
            <a:picLocks noChangeAspect="1"/>
          </p:cNvPicPr>
          <p:nvPr/>
        </p:nvPicPr>
        <p:blipFill rotWithShape="1">
          <a:blip r:embed="rId2"/>
          <a:srcRect r="168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5B2653-357B-4A4C-B0D2-D232ADD476E0}"/>
              </a:ext>
            </a:extLst>
          </p:cNvPr>
          <p:cNvSpPr>
            <a:spLocks noGrp="1"/>
          </p:cNvSpPr>
          <p:nvPr>
            <p:ph type="ctrTitle"/>
          </p:nvPr>
        </p:nvSpPr>
        <p:spPr>
          <a:xfrm>
            <a:off x="477981" y="1122363"/>
            <a:ext cx="4023360" cy="3204134"/>
          </a:xfrm>
        </p:spPr>
        <p:txBody>
          <a:bodyPr anchor="b">
            <a:normAutofit/>
          </a:bodyPr>
          <a:lstStyle/>
          <a:p>
            <a:br>
              <a:rPr lang="en-US" sz="3700" dirty="0"/>
            </a:br>
            <a:br>
              <a:rPr lang="en-US" sz="3700" b="1" dirty="0"/>
            </a:br>
            <a:r>
              <a:rPr lang="en-US" sz="3700" b="1" dirty="0"/>
              <a:t>Data Visualization and Analysis of US Accidents</a:t>
            </a:r>
          </a:p>
        </p:txBody>
      </p:sp>
      <p:sp>
        <p:nvSpPr>
          <p:cNvPr id="3" name="Subtitle 2">
            <a:extLst>
              <a:ext uri="{FF2B5EF4-FFF2-40B4-BE49-F238E27FC236}">
                <a16:creationId xmlns:a16="http://schemas.microsoft.com/office/drawing/2014/main" id="{0C5DB13E-8705-455A-A5B3-B86E3491DC2F}"/>
              </a:ext>
            </a:extLst>
          </p:cNvPr>
          <p:cNvSpPr>
            <a:spLocks noGrp="1"/>
          </p:cNvSpPr>
          <p:nvPr>
            <p:ph type="subTitle" idx="1"/>
          </p:nvPr>
        </p:nvSpPr>
        <p:spPr>
          <a:xfrm>
            <a:off x="477980" y="4872922"/>
            <a:ext cx="4023359" cy="1208141"/>
          </a:xfrm>
        </p:spPr>
        <p:txBody>
          <a:bodyPr>
            <a:normAutofit/>
          </a:bodyPr>
          <a:lstStyle/>
          <a:p>
            <a:r>
              <a:rPr lang="en-US" sz="2400" dirty="0">
                <a:latin typeface="Times New Roman" panose="02020603050405020304" pitchFamily="18" charset="0"/>
                <a:cs typeface="Times New Roman" panose="02020603050405020304" pitchFamily="18" charset="0"/>
              </a:rPr>
              <a:t>Olufemi Babalola</a:t>
            </a:r>
          </a:p>
          <a:p>
            <a:r>
              <a:rPr lang="en-US" sz="2400" dirty="0">
                <a:latin typeface="Times New Roman" panose="02020603050405020304" pitchFamily="18" charset="0"/>
                <a:cs typeface="Times New Roman" panose="02020603050405020304" pitchFamily="18" charset="0"/>
              </a:rPr>
              <a:t>Practicum II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698"/>
    </mc:Choice>
    <mc:Fallback xmlns="">
      <p:transition spd="slow" advTm="196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27996-AC17-46E4-8C8A-1D2613E9862D}"/>
              </a:ext>
            </a:extLst>
          </p:cNvPr>
          <p:cNvSpPr>
            <a:spLocks noGrp="1"/>
          </p:cNvSpPr>
          <p:nvPr>
            <p:ph type="ctrTitle"/>
          </p:nvPr>
        </p:nvSpPr>
        <p:spPr>
          <a:xfrm>
            <a:off x="868680" y="405575"/>
            <a:ext cx="5001768" cy="1371600"/>
          </a:xfrm>
        </p:spPr>
        <p:txBody>
          <a:bodyPr anchor="ctr">
            <a:normAutofit/>
          </a:bodyPr>
          <a:lstStyle/>
          <a:p>
            <a:r>
              <a:rPr lang="en-US" sz="3600" b="1" dirty="0"/>
              <a:t>Ranking by Cities</a:t>
            </a:r>
          </a:p>
        </p:txBody>
      </p:sp>
      <p:sp>
        <p:nvSpPr>
          <p:cNvPr id="3" name="Subtitle 2">
            <a:extLst>
              <a:ext uri="{FF2B5EF4-FFF2-40B4-BE49-F238E27FC236}">
                <a16:creationId xmlns:a16="http://schemas.microsoft.com/office/drawing/2014/main" id="{7879CF10-F4D1-4691-AC84-2DB7F0A6F622}"/>
              </a:ext>
            </a:extLst>
          </p:cNvPr>
          <p:cNvSpPr>
            <a:spLocks noGrp="1"/>
          </p:cNvSpPr>
          <p:nvPr>
            <p:ph type="subTitle" idx="1"/>
          </p:nvPr>
        </p:nvSpPr>
        <p:spPr>
          <a:xfrm>
            <a:off x="6382512" y="498698"/>
            <a:ext cx="4940808" cy="1185353"/>
          </a:xfrm>
        </p:spPr>
        <p:txBody>
          <a:bodyPr anchor="ctr">
            <a:normAutofit/>
          </a:bodyPr>
          <a:lstStyle/>
          <a:p>
            <a:pPr>
              <a:lnSpc>
                <a:spcPct val="100000"/>
              </a:lnSpc>
            </a:pPr>
            <a:r>
              <a:rPr lang="en-US" sz="2000" dirty="0"/>
              <a:t>This plot, shows that most of the accidents occurred in Houston, followed by Charlotte and Los Angeles.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C09C9FA-91D5-4841-800A-8E6788893176}"/>
              </a:ext>
            </a:extLst>
          </p:cNvPr>
          <p:cNvPicPr>
            <a:picLocks noChangeAspect="1"/>
          </p:cNvPicPr>
          <p:nvPr/>
        </p:nvPicPr>
        <p:blipFill>
          <a:blip r:embed="rId2"/>
          <a:stretch>
            <a:fillRect/>
          </a:stretch>
        </p:blipFill>
        <p:spPr>
          <a:xfrm>
            <a:off x="549058" y="2517227"/>
            <a:ext cx="5431536" cy="3353975"/>
          </a:xfrm>
          <a:prstGeom prst="rect">
            <a:avLst/>
          </a:prstGeom>
        </p:spPr>
      </p:pic>
      <p:pic>
        <p:nvPicPr>
          <p:cNvPr id="5" name="Picture 4">
            <a:extLst>
              <a:ext uri="{FF2B5EF4-FFF2-40B4-BE49-F238E27FC236}">
                <a16:creationId xmlns:a16="http://schemas.microsoft.com/office/drawing/2014/main" id="{EE8CF383-47C6-4C10-ACE7-D7CC0568A387}"/>
              </a:ext>
            </a:extLst>
          </p:cNvPr>
          <p:cNvPicPr>
            <a:picLocks noChangeAspect="1"/>
          </p:cNvPicPr>
          <p:nvPr/>
        </p:nvPicPr>
        <p:blipFill>
          <a:blip r:embed="rId3"/>
          <a:stretch>
            <a:fillRect/>
          </a:stretch>
        </p:blipFill>
        <p:spPr>
          <a:xfrm>
            <a:off x="6211408" y="3259051"/>
            <a:ext cx="5431536" cy="1860300"/>
          </a:xfrm>
          <a:prstGeom prst="rect">
            <a:avLst/>
          </a:prstGeom>
        </p:spPr>
      </p:pic>
    </p:spTree>
    <p:extLst>
      <p:ext uri="{BB962C8B-B14F-4D97-AF65-F5344CB8AC3E}">
        <p14:creationId xmlns:p14="http://schemas.microsoft.com/office/powerpoint/2010/main" val="1320456131"/>
      </p:ext>
    </p:extLst>
  </p:cSld>
  <p:clrMapOvr>
    <a:masterClrMapping/>
  </p:clrMapOvr>
  <mc:AlternateContent xmlns:mc="http://schemas.openxmlformats.org/markup-compatibility/2006" xmlns:p14="http://schemas.microsoft.com/office/powerpoint/2010/main">
    <mc:Choice Requires="p14">
      <p:transition spd="slow" p14:dur="2000" advTm="36331"/>
    </mc:Choice>
    <mc:Fallback xmlns="">
      <p:transition spd="slow" advTm="363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04244-BD05-4C4B-B58C-147737DD8905}"/>
              </a:ext>
            </a:extLst>
          </p:cNvPr>
          <p:cNvSpPr>
            <a:spLocks noGrp="1"/>
          </p:cNvSpPr>
          <p:nvPr>
            <p:ph type="ctrTitle"/>
          </p:nvPr>
        </p:nvSpPr>
        <p:spPr>
          <a:xfrm>
            <a:off x="7848600" y="1122363"/>
            <a:ext cx="4023360" cy="3204134"/>
          </a:xfrm>
        </p:spPr>
        <p:txBody>
          <a:bodyPr anchor="b">
            <a:normAutofit/>
          </a:bodyPr>
          <a:lstStyle/>
          <a:p>
            <a:r>
              <a:rPr lang="en-US" sz="4400" b="1" dirty="0">
                <a:solidFill>
                  <a:schemeClr val="bg1"/>
                </a:solidFill>
              </a:rPr>
              <a:t>Weather Conditions effects on Road Accidents</a:t>
            </a:r>
          </a:p>
        </p:txBody>
      </p:sp>
      <p:sp>
        <p:nvSpPr>
          <p:cNvPr id="3" name="Subtitle 2">
            <a:extLst>
              <a:ext uri="{FF2B5EF4-FFF2-40B4-BE49-F238E27FC236}">
                <a16:creationId xmlns:a16="http://schemas.microsoft.com/office/drawing/2014/main" id="{648E8528-0CF6-43CD-80A5-40E1A6D83E39}"/>
              </a:ext>
            </a:extLst>
          </p:cNvPr>
          <p:cNvSpPr>
            <a:spLocks noGrp="1"/>
          </p:cNvSpPr>
          <p:nvPr>
            <p:ph type="subTitle" idx="1"/>
          </p:nvPr>
        </p:nvSpPr>
        <p:spPr>
          <a:xfrm>
            <a:off x="7848600" y="4872922"/>
            <a:ext cx="4023360" cy="1579694"/>
          </a:xfrm>
        </p:spPr>
        <p:txBody>
          <a:bodyPr>
            <a:normAutofit lnSpcReduction="10000"/>
          </a:bodyPr>
          <a:lstStyle/>
          <a:p>
            <a:pPr>
              <a:lnSpc>
                <a:spcPct val="100000"/>
              </a:lnSpc>
            </a:pPr>
            <a:r>
              <a:rPr lang="en-US" sz="1400" dirty="0">
                <a:solidFill>
                  <a:schemeClr val="bg1"/>
                </a:solidFill>
              </a:rPr>
              <a:t>The plot shows that the weather condition for most of the accidents were clear, followed by mostly cloudy and overcast. Overcast and mostly cloudy are reasonable factors for accidents unlike clear, which means that weather conditions does not play an important role.</a:t>
            </a:r>
          </a:p>
        </p:txBody>
      </p:sp>
      <p:pic>
        <p:nvPicPr>
          <p:cNvPr id="4" name="Picture 3" descr="A screenshot of a cell phone&#10;&#10;Description automatically generated">
            <a:extLst>
              <a:ext uri="{FF2B5EF4-FFF2-40B4-BE49-F238E27FC236}">
                <a16:creationId xmlns:a16="http://schemas.microsoft.com/office/drawing/2014/main" id="{A2114128-BBDF-4B86-BD88-F7C856EDC4A0}"/>
              </a:ext>
            </a:extLst>
          </p:cNvPr>
          <p:cNvPicPr>
            <a:picLocks noChangeAspect="1"/>
          </p:cNvPicPr>
          <p:nvPr/>
        </p:nvPicPr>
        <p:blipFill>
          <a:blip r:embed="rId2"/>
          <a:stretch>
            <a:fillRect/>
          </a:stretch>
        </p:blipFill>
        <p:spPr>
          <a:xfrm>
            <a:off x="316992" y="1457143"/>
            <a:ext cx="7053626" cy="3791325"/>
          </a:xfrm>
          <a:prstGeom prst="rect">
            <a:avLst/>
          </a:prstGeom>
        </p:spPr>
      </p:pic>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361049"/>
      </p:ext>
    </p:extLst>
  </p:cSld>
  <p:clrMapOvr>
    <a:masterClrMapping/>
  </p:clrMapOvr>
  <mc:AlternateContent xmlns:mc="http://schemas.openxmlformats.org/markup-compatibility/2006" xmlns:p14="http://schemas.microsoft.com/office/powerpoint/2010/main">
    <mc:Choice Requires="p14">
      <p:transition spd="slow" p14:dur="2000" advTm="65002"/>
    </mc:Choice>
    <mc:Fallback xmlns="">
      <p:transition spd="slow" advTm="650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489B-13AA-4250-80F2-8D87B807E582}"/>
              </a:ext>
            </a:extLst>
          </p:cNvPr>
          <p:cNvSpPr>
            <a:spLocks noGrp="1"/>
          </p:cNvSpPr>
          <p:nvPr>
            <p:ph type="ctrTitle"/>
          </p:nvPr>
        </p:nvSpPr>
        <p:spPr>
          <a:xfrm>
            <a:off x="576072" y="1124712"/>
            <a:ext cx="11036808" cy="943931"/>
          </a:xfrm>
        </p:spPr>
        <p:txBody>
          <a:bodyPr>
            <a:normAutofit fontScale="90000"/>
          </a:bodyPr>
          <a:lstStyle/>
          <a:p>
            <a:r>
              <a:rPr lang="en-US" b="1" dirty="0"/>
              <a:t>Conclusion</a:t>
            </a:r>
          </a:p>
        </p:txBody>
      </p:sp>
      <p:sp>
        <p:nvSpPr>
          <p:cNvPr id="3" name="Subtitle 2">
            <a:extLst>
              <a:ext uri="{FF2B5EF4-FFF2-40B4-BE49-F238E27FC236}">
                <a16:creationId xmlns:a16="http://schemas.microsoft.com/office/drawing/2014/main" id="{0864A279-AF3E-49E1-8B34-93E395BAFC66}"/>
              </a:ext>
            </a:extLst>
          </p:cNvPr>
          <p:cNvSpPr>
            <a:spLocks noGrp="1"/>
          </p:cNvSpPr>
          <p:nvPr>
            <p:ph type="subTitle" idx="1"/>
          </p:nvPr>
        </p:nvSpPr>
        <p:spPr>
          <a:xfrm>
            <a:off x="576072" y="2286000"/>
            <a:ext cx="11036808" cy="3922776"/>
          </a:xfrm>
        </p:spPr>
        <p:txBody>
          <a:bodyPr>
            <a:normAutofit fontScale="77500" lnSpcReduction="20000"/>
          </a:bodyPr>
          <a:lstStyle/>
          <a:p>
            <a:r>
              <a:rPr lang="en-US" dirty="0"/>
              <a:t>The US Accidents dataset downloaded from Kaggle was visualized and analyzed after thorough cleaning of missing values and eliminating other less important features of the dataset. From this study, it is interesting to see many exciting results – one of which is that California had the highest number of accidents among the states in North America. While Houston, a city in Texas, recorded the highest number of accidents among the cities in North America. I also discovered that most of the accidents occurred under clear weather conditions. Also, majority of the accidents took place in the Eastern Time Zone. The most important feature of this data is the severity of the accidents reported. It is unfortunate to know that no record of accidents between 0 and 1 severity were recorded and most of the severity where in severity 2. Another factor that was deduced from the data was the duration of accidents.</a:t>
            </a:r>
          </a:p>
          <a:p>
            <a:endParaRPr lang="en-US" dirty="0"/>
          </a:p>
        </p:txBody>
      </p:sp>
    </p:spTree>
    <p:extLst>
      <p:ext uri="{BB962C8B-B14F-4D97-AF65-F5344CB8AC3E}">
        <p14:creationId xmlns:p14="http://schemas.microsoft.com/office/powerpoint/2010/main" val="96526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2E0D8B-607A-4E3C-BF1E-2CC4CFF45D38}"/>
              </a:ext>
            </a:extLst>
          </p:cNvPr>
          <p:cNvPicPr>
            <a:picLocks noChangeAspect="1"/>
          </p:cNvPicPr>
          <p:nvPr/>
        </p:nvPicPr>
        <p:blipFill rotWithShape="1">
          <a:blip r:embed="rId2"/>
          <a:srcRect l="17048" r="16285"/>
          <a:stretch/>
        </p:blipFill>
        <p:spPr>
          <a:xfrm>
            <a:off x="20" y="10"/>
            <a:ext cx="6095980" cy="6857990"/>
          </a:xfrm>
          <a:prstGeom prst="rect">
            <a:avLst/>
          </a:prstGeom>
        </p:spPr>
      </p:pic>
      <p:pic>
        <p:nvPicPr>
          <p:cNvPr id="5" name="Picture 4">
            <a:extLst>
              <a:ext uri="{FF2B5EF4-FFF2-40B4-BE49-F238E27FC236}">
                <a16:creationId xmlns:a16="http://schemas.microsoft.com/office/drawing/2014/main" id="{4E6F9208-481B-4E4F-B8C5-BD572E7B2F28}"/>
              </a:ext>
            </a:extLst>
          </p:cNvPr>
          <p:cNvPicPr>
            <a:picLocks noChangeAspect="1"/>
          </p:cNvPicPr>
          <p:nvPr/>
        </p:nvPicPr>
        <p:blipFill rotWithShape="1">
          <a:blip r:embed="rId3"/>
          <a:srcRect l="34804" r="7418"/>
          <a:stretch/>
        </p:blipFill>
        <p:spPr>
          <a:xfrm>
            <a:off x="6096000" y="1"/>
            <a:ext cx="6096000" cy="6858000"/>
          </a:xfrm>
          <a:prstGeom prst="rect">
            <a:avLst/>
          </a:prstGeom>
        </p:spPr>
      </p:pic>
      <p:sp>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5E994C-0866-4A67-8807-FC3D30D2EDB2}"/>
              </a:ext>
            </a:extLst>
          </p:cNvPr>
          <p:cNvSpPr>
            <a:spLocks noGrp="1"/>
          </p:cNvSpPr>
          <p:nvPr>
            <p:ph type="ctrTitle"/>
          </p:nvPr>
        </p:nvSpPr>
        <p:spPr>
          <a:xfrm>
            <a:off x="2103121" y="4727173"/>
            <a:ext cx="7985759" cy="868823"/>
          </a:xfrm>
        </p:spPr>
        <p:txBody>
          <a:bodyPr anchor="ctr">
            <a:normAutofit/>
          </a:bodyPr>
          <a:lstStyle/>
          <a:p>
            <a:pPr algn="ctr"/>
            <a:r>
              <a:rPr lang="en-US" sz="4000" b="1" dirty="0"/>
              <a:t>Overview</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CC572CA8-0288-4264-BF31-51BC3F565878}"/>
              </a:ext>
            </a:extLst>
          </p:cNvPr>
          <p:cNvSpPr>
            <a:spLocks noGrp="1"/>
          </p:cNvSpPr>
          <p:nvPr>
            <p:ph type="subTitle" idx="1"/>
          </p:nvPr>
        </p:nvSpPr>
        <p:spPr>
          <a:xfrm>
            <a:off x="2615738" y="5680637"/>
            <a:ext cx="6960524" cy="598516"/>
          </a:xfrm>
        </p:spPr>
        <p:txBody>
          <a:bodyPr anchor="ctr">
            <a:normAutofit/>
          </a:bodyPr>
          <a:lstStyle/>
          <a:p>
            <a:pPr algn="ctr">
              <a:lnSpc>
                <a:spcPct val="100000"/>
              </a:lnSpc>
            </a:pPr>
            <a:r>
              <a:rPr lang="en-US" sz="1100" dirty="0">
                <a:solidFill>
                  <a:schemeClr val="bg1"/>
                </a:solidFill>
              </a:rPr>
              <a:t>The US Accidents data is a countrywide traffic accident dataset, which covers 49 states of the United States. The data is continuously being collected from February 2016 to March 2019 and consists of 2.974 million rows with 49 variables. </a:t>
            </a:r>
          </a:p>
        </p:txBody>
      </p:sp>
    </p:spTree>
    <p:extLst>
      <p:ext uri="{BB962C8B-B14F-4D97-AF65-F5344CB8AC3E}">
        <p14:creationId xmlns:p14="http://schemas.microsoft.com/office/powerpoint/2010/main" val="240583292"/>
      </p:ext>
    </p:extLst>
  </p:cSld>
  <p:clrMapOvr>
    <a:masterClrMapping/>
  </p:clrMapOvr>
  <mc:AlternateContent xmlns:mc="http://schemas.openxmlformats.org/markup-compatibility/2006" xmlns:p14="http://schemas.microsoft.com/office/powerpoint/2010/main">
    <mc:Choice Requires="p14">
      <p:transition spd="slow" p14:dur="2000" advTm="31786"/>
    </mc:Choice>
    <mc:Fallback xmlns="">
      <p:transition spd="slow" advTm="3178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1D9E80-4876-42EF-92A7-295C157B02B5}"/>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237951-B011-478E-9ABE-BDF4F62E903F}"/>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b="1" dirty="0"/>
              <a:t>Objective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2966388-272D-4ABF-AD9B-A79DEEDF735E}"/>
              </a:ext>
            </a:extLst>
          </p:cNvPr>
          <p:cNvSpPr>
            <a:spLocks noGrp="1"/>
          </p:cNvSpPr>
          <p:nvPr>
            <p:ph type="subTitle" idx="1"/>
          </p:nvPr>
        </p:nvSpPr>
        <p:spPr>
          <a:xfrm>
            <a:off x="371094" y="2718054"/>
            <a:ext cx="3438906" cy="3754398"/>
          </a:xfrm>
        </p:spPr>
        <p:txBody>
          <a:bodyPr vert="horz" lIns="91440" tIns="45720" rIns="91440" bIns="45720" rtlCol="0" anchor="t">
            <a:normAutofit lnSpcReduction="10000"/>
          </a:bodyPr>
          <a:lstStyle/>
          <a:p>
            <a:pPr>
              <a:lnSpc>
                <a:spcPct val="100000"/>
              </a:lnSpc>
            </a:pPr>
            <a:r>
              <a:rPr lang="en-US" sz="1600" dirty="0"/>
              <a:t>This study attempts to visualize and analyze features of US Accidents records with the aim of revealing valuable insight.</a:t>
            </a:r>
          </a:p>
          <a:p>
            <a:pPr>
              <a:lnSpc>
                <a:spcPct val="100000"/>
              </a:lnSpc>
            </a:pPr>
            <a:r>
              <a:rPr lang="en-US" sz="1600" dirty="0"/>
              <a:t>The insights reveal:</a:t>
            </a:r>
          </a:p>
          <a:p>
            <a:pPr marL="285750" indent="-285750">
              <a:lnSpc>
                <a:spcPct val="100000"/>
              </a:lnSpc>
              <a:buFont typeface="Arial" panose="020B0604020202020204" pitchFamily="34" charset="0"/>
              <a:buChar char="•"/>
            </a:pPr>
            <a:r>
              <a:rPr lang="en-US" sz="1600" dirty="0"/>
              <a:t>States and Cities reporting highest record of accidents </a:t>
            </a:r>
          </a:p>
          <a:p>
            <a:pPr marL="285750" indent="-285750">
              <a:lnSpc>
                <a:spcPct val="100000"/>
              </a:lnSpc>
              <a:buFont typeface="Arial" panose="020B0604020202020204" pitchFamily="34" charset="0"/>
              <a:buChar char="•"/>
            </a:pPr>
            <a:r>
              <a:rPr lang="en-US" sz="1600" dirty="0"/>
              <a:t>The severity of these occurrences. </a:t>
            </a:r>
          </a:p>
          <a:p>
            <a:pPr marL="285750" indent="-285750">
              <a:lnSpc>
                <a:spcPct val="100000"/>
              </a:lnSpc>
              <a:buFont typeface="Arial" panose="020B0604020202020204" pitchFamily="34" charset="0"/>
              <a:buChar char="•"/>
            </a:pPr>
            <a:r>
              <a:rPr lang="en-US" sz="1600" dirty="0"/>
              <a:t>The duration of each accidents</a:t>
            </a:r>
          </a:p>
          <a:p>
            <a:pPr marL="285750" indent="-285750">
              <a:lnSpc>
                <a:spcPct val="100000"/>
              </a:lnSpc>
              <a:buFont typeface="Arial" panose="020B0604020202020204" pitchFamily="34" charset="0"/>
              <a:buChar char="•"/>
            </a:pPr>
            <a:r>
              <a:rPr lang="en-US" sz="1600" dirty="0"/>
              <a:t>The Impact of weather conditions and other traffic objects</a:t>
            </a:r>
          </a:p>
          <a:p>
            <a:pPr indent="-228600">
              <a:lnSpc>
                <a:spcPct val="10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3750866781"/>
      </p:ext>
    </p:extLst>
  </p:cSld>
  <p:clrMapOvr>
    <a:masterClrMapping/>
  </p:clrMapOvr>
  <mc:AlternateContent xmlns:mc="http://schemas.openxmlformats.org/markup-compatibility/2006" xmlns:p14="http://schemas.microsoft.com/office/powerpoint/2010/main">
    <mc:Choice Requires="p14">
      <p:transition spd="slow" p14:dur="2000" advTm="41665"/>
    </mc:Choice>
    <mc:Fallback xmlns="">
      <p:transition spd="slow" advTm="416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B21A44-3566-4C76-80B5-60FBD87B54AB}"/>
              </a:ext>
            </a:extLst>
          </p:cNvPr>
          <p:cNvPicPr>
            <a:picLocks noChangeAspect="1"/>
          </p:cNvPicPr>
          <p:nvPr/>
        </p:nvPicPr>
        <p:blipFill rotWithShape="1">
          <a:blip r:embed="rId2"/>
          <a:srcRect t="25798" r="9091" b="779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FD9411-ED5C-45E1-83FF-04E0BA65793A}"/>
              </a:ext>
            </a:extLst>
          </p:cNvPr>
          <p:cNvSpPr>
            <a:spLocks noGrp="1"/>
          </p:cNvSpPr>
          <p:nvPr>
            <p:ph type="ctrTitle"/>
          </p:nvPr>
        </p:nvSpPr>
        <p:spPr>
          <a:xfrm>
            <a:off x="404553" y="3091928"/>
            <a:ext cx="9078562" cy="2387600"/>
          </a:xfrm>
        </p:spPr>
        <p:txBody>
          <a:bodyPr>
            <a:normAutofit/>
          </a:bodyPr>
          <a:lstStyle/>
          <a:p>
            <a:r>
              <a:rPr lang="en-US" sz="6600"/>
              <a:t>Description of the dataset</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032"/>
    </mc:Choice>
    <mc:Fallback xmlns="">
      <p:transition spd="slow" advTm="540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EB5A0A-D831-45BF-BBEC-45771F427DCA}"/>
              </a:ext>
            </a:extLst>
          </p:cNvPr>
          <p:cNvPicPr>
            <a:picLocks noChangeAspect="1"/>
          </p:cNvPicPr>
          <p:nvPr/>
        </p:nvPicPr>
        <p:blipFill rotWithShape="1">
          <a:blip r:embed="rId2"/>
          <a:srcRect l="-820" t="-416" r="818" b="4499"/>
          <a:stretch/>
        </p:blipFill>
        <p:spPr>
          <a:xfrm>
            <a:off x="4883024" y="3368927"/>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a16="http://schemas.microsoft.com/office/drawing/2014/main" id="{4633CB89-D881-4469-89EC-37F4F56AC45F}"/>
              </a:ext>
            </a:extLst>
          </p:cNvPr>
          <p:cNvPicPr>
            <a:picLocks noChangeAspect="1"/>
          </p:cNvPicPr>
          <p:nvPr/>
        </p:nvPicPr>
        <p:blipFill rotWithShape="1">
          <a:blip r:embed="rId3"/>
          <a:srcRect l="18611" t="796" r="-606" b="-795"/>
          <a:stretch/>
        </p:blipFill>
        <p:spPr>
          <a:xfrm>
            <a:off x="4888588" y="6401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9" name="Freeform: Shape 1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8CB7F0-115B-4309-A170-61CAD7505F0B}"/>
              </a:ext>
            </a:extLst>
          </p:cNvPr>
          <p:cNvSpPr>
            <a:spLocks noGrp="1"/>
          </p:cNvSpPr>
          <p:nvPr>
            <p:ph type="ctrTitle"/>
          </p:nvPr>
        </p:nvSpPr>
        <p:spPr>
          <a:xfrm>
            <a:off x="438912" y="1524659"/>
            <a:ext cx="5019074" cy="2774088"/>
          </a:xfrm>
        </p:spPr>
        <p:txBody>
          <a:bodyPr>
            <a:normAutofit/>
          </a:bodyPr>
          <a:lstStyle/>
          <a:p>
            <a:r>
              <a:rPr lang="en-US" sz="5400" b="1" dirty="0"/>
              <a:t>Removing</a:t>
            </a:r>
            <a:br>
              <a:rPr lang="en-US" sz="5400" b="1" dirty="0"/>
            </a:br>
            <a:r>
              <a:rPr lang="en-US" sz="5400" b="1" dirty="0"/>
              <a:t>Missing Values</a:t>
            </a:r>
          </a:p>
        </p:txBody>
      </p:sp>
      <p:sp>
        <p:nvSpPr>
          <p:cNvPr id="16" name="Rectangle 1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75854"/>
      </p:ext>
    </p:extLst>
  </p:cSld>
  <p:clrMapOvr>
    <a:masterClrMapping/>
  </p:clrMapOvr>
  <mc:AlternateContent xmlns:mc="http://schemas.openxmlformats.org/markup-compatibility/2006" xmlns:p14="http://schemas.microsoft.com/office/powerpoint/2010/main">
    <mc:Choice Requires="p14">
      <p:transition spd="slow" p14:dur="2000" advTm="155380"/>
    </mc:Choice>
    <mc:Fallback xmlns="">
      <p:transition spd="slow" advTm="1553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58B4F-62D5-4F66-A3B8-5D7AF32A1EEF}"/>
              </a:ext>
            </a:extLst>
          </p:cNvPr>
          <p:cNvSpPr>
            <a:spLocks noGrp="1"/>
          </p:cNvSpPr>
          <p:nvPr>
            <p:ph type="ctrTitle"/>
          </p:nvPr>
        </p:nvSpPr>
        <p:spPr>
          <a:xfrm>
            <a:off x="477981" y="1122363"/>
            <a:ext cx="4023360" cy="3204134"/>
          </a:xfrm>
        </p:spPr>
        <p:txBody>
          <a:bodyPr anchor="b">
            <a:normAutofit/>
          </a:bodyPr>
          <a:lstStyle/>
          <a:p>
            <a:r>
              <a:rPr lang="en-US" sz="4800" b="1" dirty="0">
                <a:solidFill>
                  <a:schemeClr val="bg1"/>
                </a:solidFill>
              </a:rPr>
              <a:t>API Source of Accidents dataset</a:t>
            </a:r>
          </a:p>
        </p:txBody>
      </p:sp>
      <p:sp>
        <p:nvSpPr>
          <p:cNvPr id="3" name="Subtitle 2">
            <a:extLst>
              <a:ext uri="{FF2B5EF4-FFF2-40B4-BE49-F238E27FC236}">
                <a16:creationId xmlns:a16="http://schemas.microsoft.com/office/drawing/2014/main" id="{74A6DB7A-4EE8-4E3E-8445-661B65BB2182}"/>
              </a:ext>
            </a:extLst>
          </p:cNvPr>
          <p:cNvSpPr>
            <a:spLocks noGrp="1"/>
          </p:cNvSpPr>
          <p:nvPr>
            <p:ph type="subTitle" idx="1"/>
          </p:nvPr>
        </p:nvSpPr>
        <p:spPr>
          <a:xfrm>
            <a:off x="477981" y="4872922"/>
            <a:ext cx="3933306" cy="1428818"/>
          </a:xfrm>
        </p:spPr>
        <p:txBody>
          <a:bodyPr>
            <a:normAutofit/>
          </a:bodyPr>
          <a:lstStyle/>
          <a:p>
            <a:pPr>
              <a:lnSpc>
                <a:spcPct val="100000"/>
              </a:lnSpc>
            </a:pPr>
            <a:r>
              <a:rPr lang="en-US" sz="1600" dirty="0">
                <a:solidFill>
                  <a:schemeClr val="bg1"/>
                </a:solidFill>
              </a:rPr>
              <a:t>There are only three API sources that reported the accidents. It can be observed that most of the accidents (over 2,000,000) were reported by MapQuest, followed by Bing.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2A8F4DA-69AE-431D-8EFF-0F98C0025569}"/>
              </a:ext>
            </a:extLst>
          </p:cNvPr>
          <p:cNvPicPr>
            <a:picLocks noChangeAspect="1"/>
          </p:cNvPicPr>
          <p:nvPr/>
        </p:nvPicPr>
        <p:blipFill>
          <a:blip r:embed="rId2"/>
          <a:stretch>
            <a:fillRect/>
          </a:stretch>
        </p:blipFill>
        <p:spPr>
          <a:xfrm>
            <a:off x="4864608" y="1239557"/>
            <a:ext cx="6846363" cy="4227631"/>
          </a:xfrm>
          <a:prstGeom prst="rect">
            <a:avLst/>
          </a:prstGeom>
        </p:spPr>
      </p:pic>
    </p:spTree>
    <p:extLst>
      <p:ext uri="{BB962C8B-B14F-4D97-AF65-F5344CB8AC3E}">
        <p14:creationId xmlns:p14="http://schemas.microsoft.com/office/powerpoint/2010/main" val="2762718248"/>
      </p:ext>
    </p:extLst>
  </p:cSld>
  <p:clrMapOvr>
    <a:masterClrMapping/>
  </p:clrMapOvr>
  <mc:AlternateContent xmlns:mc="http://schemas.openxmlformats.org/markup-compatibility/2006" xmlns:p14="http://schemas.microsoft.com/office/powerpoint/2010/main">
    <mc:Choice Requires="p14">
      <p:transition spd="slow" p14:dur="2000" advTm="54778"/>
    </mc:Choice>
    <mc:Fallback xmlns="">
      <p:transition spd="slow" advTm="5477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08AC5-F9DE-4B21-9DC7-C5674724A89B}"/>
              </a:ext>
            </a:extLst>
          </p:cNvPr>
          <p:cNvSpPr>
            <a:spLocks noGrp="1"/>
          </p:cNvSpPr>
          <p:nvPr>
            <p:ph type="ctrTitle"/>
          </p:nvPr>
        </p:nvSpPr>
        <p:spPr>
          <a:xfrm>
            <a:off x="2103121" y="310343"/>
            <a:ext cx="7985759" cy="868823"/>
          </a:xfrm>
        </p:spPr>
        <p:txBody>
          <a:bodyPr anchor="ctr">
            <a:normAutofit/>
          </a:bodyPr>
          <a:lstStyle/>
          <a:p>
            <a:pPr algn="ctr"/>
            <a:r>
              <a:rPr lang="en-US" sz="4000" b="1" dirty="0">
                <a:solidFill>
                  <a:schemeClr val="bg1"/>
                </a:solidFill>
              </a:rPr>
              <a:t>Severity of the Road Accidents</a:t>
            </a: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87FFF85F-5E07-40AA-BB4D-914AD29F6FF7}"/>
              </a:ext>
            </a:extLst>
          </p:cNvPr>
          <p:cNvPicPr>
            <a:picLocks noChangeAspect="1"/>
          </p:cNvPicPr>
          <p:nvPr/>
        </p:nvPicPr>
        <p:blipFill>
          <a:blip r:embed="rId2"/>
          <a:stretch>
            <a:fillRect/>
          </a:stretch>
        </p:blipFill>
        <p:spPr>
          <a:xfrm>
            <a:off x="4244340" y="2933241"/>
            <a:ext cx="3703320" cy="2333091"/>
          </a:xfrm>
          <a:prstGeom prst="rect">
            <a:avLst/>
          </a:prstGeom>
        </p:spPr>
      </p:pic>
      <p:pic>
        <p:nvPicPr>
          <p:cNvPr id="6" name="Picture 5">
            <a:extLst>
              <a:ext uri="{FF2B5EF4-FFF2-40B4-BE49-F238E27FC236}">
                <a16:creationId xmlns:a16="http://schemas.microsoft.com/office/drawing/2014/main" id="{52D29617-7C9C-4C93-9558-C245D7C9C4F9}"/>
              </a:ext>
            </a:extLst>
          </p:cNvPr>
          <p:cNvPicPr>
            <a:picLocks noChangeAspect="1"/>
          </p:cNvPicPr>
          <p:nvPr/>
        </p:nvPicPr>
        <p:blipFill>
          <a:blip r:embed="rId3"/>
          <a:stretch>
            <a:fillRect/>
          </a:stretch>
        </p:blipFill>
        <p:spPr>
          <a:xfrm>
            <a:off x="8218170" y="2933241"/>
            <a:ext cx="3703320" cy="2286801"/>
          </a:xfrm>
          <a:prstGeom prst="rect">
            <a:avLst/>
          </a:prstGeom>
        </p:spPr>
      </p:pic>
      <p:pic>
        <p:nvPicPr>
          <p:cNvPr id="5" name="Picture 4">
            <a:extLst>
              <a:ext uri="{FF2B5EF4-FFF2-40B4-BE49-F238E27FC236}">
                <a16:creationId xmlns:a16="http://schemas.microsoft.com/office/drawing/2014/main" id="{57974E69-8337-4A49-9DBF-D52BB88E07A9}"/>
              </a:ext>
            </a:extLst>
          </p:cNvPr>
          <p:cNvPicPr>
            <a:picLocks noChangeAspect="1"/>
          </p:cNvPicPr>
          <p:nvPr/>
        </p:nvPicPr>
        <p:blipFill>
          <a:blip r:embed="rId4"/>
          <a:stretch>
            <a:fillRect/>
          </a:stretch>
        </p:blipFill>
        <p:spPr>
          <a:xfrm>
            <a:off x="251461" y="2998049"/>
            <a:ext cx="3703320" cy="2268283"/>
          </a:xfrm>
          <a:prstGeom prst="rect">
            <a:avLst/>
          </a:prstGeom>
        </p:spPr>
      </p:pic>
    </p:spTree>
    <p:extLst>
      <p:ext uri="{BB962C8B-B14F-4D97-AF65-F5344CB8AC3E}">
        <p14:creationId xmlns:p14="http://schemas.microsoft.com/office/powerpoint/2010/main" val="3403511544"/>
      </p:ext>
    </p:extLst>
  </p:cSld>
  <p:clrMapOvr>
    <a:masterClrMapping/>
  </p:clrMapOvr>
  <mc:AlternateContent xmlns:mc="http://schemas.openxmlformats.org/markup-compatibility/2006" xmlns:p14="http://schemas.microsoft.com/office/powerpoint/2010/main">
    <mc:Choice Requires="p14">
      <p:transition spd="slow" p14:dur="2000" advTm="60502"/>
    </mc:Choice>
    <mc:Fallback xmlns="">
      <p:transition spd="slow" advTm="605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9A7E8-30B3-427A-AE76-5F326E2AEEFF}"/>
              </a:ext>
            </a:extLst>
          </p:cNvPr>
          <p:cNvSpPr>
            <a:spLocks noGrp="1"/>
          </p:cNvSpPr>
          <p:nvPr>
            <p:ph type="ctrTitle"/>
          </p:nvPr>
        </p:nvSpPr>
        <p:spPr>
          <a:xfrm>
            <a:off x="7848600" y="1122363"/>
            <a:ext cx="4023360" cy="3204134"/>
          </a:xfrm>
        </p:spPr>
        <p:txBody>
          <a:bodyPr anchor="b">
            <a:normAutofit/>
          </a:bodyPr>
          <a:lstStyle/>
          <a:p>
            <a:r>
              <a:rPr lang="en-US" sz="4800" b="1" dirty="0"/>
              <a:t>Accidents spread by Time Zones</a:t>
            </a:r>
          </a:p>
        </p:txBody>
      </p:sp>
      <p:sp>
        <p:nvSpPr>
          <p:cNvPr id="3" name="Subtitle 2">
            <a:extLst>
              <a:ext uri="{FF2B5EF4-FFF2-40B4-BE49-F238E27FC236}">
                <a16:creationId xmlns:a16="http://schemas.microsoft.com/office/drawing/2014/main" id="{16F19914-5F5F-4C83-AAD1-603FEA4895F2}"/>
              </a:ext>
            </a:extLst>
          </p:cNvPr>
          <p:cNvSpPr>
            <a:spLocks noGrp="1"/>
          </p:cNvSpPr>
          <p:nvPr>
            <p:ph type="subTitle" idx="1"/>
          </p:nvPr>
        </p:nvSpPr>
        <p:spPr>
          <a:xfrm>
            <a:off x="7848600" y="4872922"/>
            <a:ext cx="4023360" cy="1208141"/>
          </a:xfrm>
        </p:spPr>
        <p:txBody>
          <a:bodyPr>
            <a:normAutofit/>
          </a:bodyPr>
          <a:lstStyle/>
          <a:p>
            <a:r>
              <a:rPr lang="en-US" sz="2000"/>
              <a:t>The Start_Lat and Start_Lng were used to get the exact location of the accidents.</a:t>
            </a:r>
          </a:p>
        </p:txBody>
      </p:sp>
      <p:pic>
        <p:nvPicPr>
          <p:cNvPr id="4" name="Picture 3">
            <a:extLst>
              <a:ext uri="{FF2B5EF4-FFF2-40B4-BE49-F238E27FC236}">
                <a16:creationId xmlns:a16="http://schemas.microsoft.com/office/drawing/2014/main" id="{91D5C2DC-5C89-4AB5-B180-55DAF1EEA57D}"/>
              </a:ext>
            </a:extLst>
          </p:cNvPr>
          <p:cNvPicPr>
            <a:picLocks noChangeAspect="1"/>
          </p:cNvPicPr>
          <p:nvPr/>
        </p:nvPicPr>
        <p:blipFill>
          <a:blip r:embed="rId2"/>
          <a:stretch>
            <a:fillRect/>
          </a:stretch>
        </p:blipFill>
        <p:spPr>
          <a:xfrm>
            <a:off x="316992" y="1280803"/>
            <a:ext cx="7053626" cy="4144005"/>
          </a:xfrm>
          <a:prstGeom prst="rect">
            <a:avLst/>
          </a:prstGeom>
        </p:spPr>
      </p:pic>
      <p:sp>
        <p:nvSpPr>
          <p:cNvPr id="16"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879979"/>
      </p:ext>
    </p:extLst>
  </p:cSld>
  <p:clrMapOvr>
    <a:masterClrMapping/>
  </p:clrMapOvr>
  <mc:AlternateContent xmlns:mc="http://schemas.openxmlformats.org/markup-compatibility/2006" xmlns:p14="http://schemas.microsoft.com/office/powerpoint/2010/main">
    <mc:Choice Requires="p14">
      <p:transition spd="slow" p14:dur="2000" advTm="33766"/>
    </mc:Choice>
    <mc:Fallback xmlns="">
      <p:transition spd="slow" advTm="337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D14EA-A977-44C4-9EC5-453C0AF7A1B0}"/>
              </a:ext>
            </a:extLst>
          </p:cNvPr>
          <p:cNvSpPr>
            <a:spLocks noGrp="1"/>
          </p:cNvSpPr>
          <p:nvPr>
            <p:ph type="ctrTitle"/>
          </p:nvPr>
        </p:nvSpPr>
        <p:spPr>
          <a:xfrm>
            <a:off x="2103121" y="310343"/>
            <a:ext cx="7985759" cy="868823"/>
          </a:xfrm>
        </p:spPr>
        <p:txBody>
          <a:bodyPr anchor="ctr">
            <a:normAutofit/>
          </a:bodyPr>
          <a:lstStyle/>
          <a:p>
            <a:pPr algn="ctr"/>
            <a:r>
              <a:rPr lang="en-US" sz="4000" b="1" dirty="0"/>
              <a:t>Ranking by States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740F1BB9-2D53-4DAE-882E-B0A9A5928D3A}"/>
              </a:ext>
            </a:extLst>
          </p:cNvPr>
          <p:cNvSpPr>
            <a:spLocks noGrp="1"/>
          </p:cNvSpPr>
          <p:nvPr>
            <p:ph type="subTitle" idx="1"/>
          </p:nvPr>
        </p:nvSpPr>
        <p:spPr>
          <a:xfrm>
            <a:off x="2615738" y="1263807"/>
            <a:ext cx="6960524" cy="598516"/>
          </a:xfrm>
        </p:spPr>
        <p:txBody>
          <a:bodyPr anchor="ctr">
            <a:normAutofit/>
          </a:bodyPr>
          <a:lstStyle/>
          <a:p>
            <a:pPr algn="ctr">
              <a:lnSpc>
                <a:spcPct val="100000"/>
              </a:lnSpc>
            </a:pPr>
            <a:r>
              <a:rPr lang="en-US" sz="1100">
                <a:solidFill>
                  <a:schemeClr val="bg1"/>
                </a:solidFill>
              </a:rPr>
              <a:t>The plot illustrates that California (CA) has the greatest number of accidents followed by Texas (TX) and Florida (FL). The number of accidents in California is almost twice the number of accidents in Texas.</a:t>
            </a:r>
          </a:p>
        </p:txBody>
      </p:sp>
      <p:pic>
        <p:nvPicPr>
          <p:cNvPr id="4" name="Picture 3">
            <a:extLst>
              <a:ext uri="{FF2B5EF4-FFF2-40B4-BE49-F238E27FC236}">
                <a16:creationId xmlns:a16="http://schemas.microsoft.com/office/drawing/2014/main" id="{D9C08E7D-12E6-4AF6-9FB0-046EDE4DD7AC}"/>
              </a:ext>
            </a:extLst>
          </p:cNvPr>
          <p:cNvPicPr>
            <a:picLocks noChangeAspect="1"/>
          </p:cNvPicPr>
          <p:nvPr/>
        </p:nvPicPr>
        <p:blipFill>
          <a:blip r:embed="rId2"/>
          <a:stretch>
            <a:fillRect/>
          </a:stretch>
        </p:blipFill>
        <p:spPr>
          <a:xfrm>
            <a:off x="385572" y="2494911"/>
            <a:ext cx="5596128" cy="3385658"/>
          </a:xfrm>
          <a:prstGeom prst="rect">
            <a:avLst/>
          </a:prstGeom>
        </p:spPr>
      </p:pic>
      <p:pic>
        <p:nvPicPr>
          <p:cNvPr id="5" name="Picture 4">
            <a:extLst>
              <a:ext uri="{FF2B5EF4-FFF2-40B4-BE49-F238E27FC236}">
                <a16:creationId xmlns:a16="http://schemas.microsoft.com/office/drawing/2014/main" id="{02A41AA2-25EA-4E60-9D3F-7B590A7091A0}"/>
              </a:ext>
            </a:extLst>
          </p:cNvPr>
          <p:cNvPicPr>
            <a:picLocks noChangeAspect="1"/>
          </p:cNvPicPr>
          <p:nvPr/>
        </p:nvPicPr>
        <p:blipFill>
          <a:blip r:embed="rId3"/>
          <a:stretch>
            <a:fillRect/>
          </a:stretch>
        </p:blipFill>
        <p:spPr>
          <a:xfrm>
            <a:off x="6210302" y="2746737"/>
            <a:ext cx="5596128" cy="2882006"/>
          </a:xfrm>
          <a:prstGeom prst="rect">
            <a:avLst/>
          </a:prstGeom>
        </p:spPr>
      </p:pic>
    </p:spTree>
    <p:extLst>
      <p:ext uri="{BB962C8B-B14F-4D97-AF65-F5344CB8AC3E}">
        <p14:creationId xmlns:p14="http://schemas.microsoft.com/office/powerpoint/2010/main" val="3903573332"/>
      </p:ext>
    </p:extLst>
  </p:cSld>
  <p:clrMapOvr>
    <a:masterClrMapping/>
  </p:clrMapOvr>
  <mc:AlternateContent xmlns:mc="http://schemas.openxmlformats.org/markup-compatibility/2006" xmlns:p14="http://schemas.microsoft.com/office/powerpoint/2010/main">
    <mc:Choice Requires="p14">
      <p:transition spd="slow" p14:dur="2000" advTm="43400"/>
    </mc:Choice>
    <mc:Fallback xmlns="">
      <p:transition spd="slow" advTm="43400"/>
    </mc:Fallback>
  </mc:AlternateContent>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134</TotalTime>
  <Words>456</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Calibri</vt:lpstr>
      <vt:lpstr>Times New Roman</vt:lpstr>
      <vt:lpstr>AccentBoxVTI</vt:lpstr>
      <vt:lpstr>  Data Visualization and Analysis of US Accidents</vt:lpstr>
      <vt:lpstr>Overview</vt:lpstr>
      <vt:lpstr>Objective</vt:lpstr>
      <vt:lpstr>Description of the dataset</vt:lpstr>
      <vt:lpstr>Removing Missing Values</vt:lpstr>
      <vt:lpstr>API Source of Accidents dataset</vt:lpstr>
      <vt:lpstr>Severity of the Road Accidents</vt:lpstr>
      <vt:lpstr>Accidents spread by Time Zones</vt:lpstr>
      <vt:lpstr>Ranking by States</vt:lpstr>
      <vt:lpstr>Ranking by Cities</vt:lpstr>
      <vt:lpstr>Weather Conditions effects on Road Accidents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 Road Accidents Data Visualization and Analysis</dc:title>
  <dc:creator>Babalola, Olufemi</dc:creator>
  <cp:lastModifiedBy>Babalola, Olufemi</cp:lastModifiedBy>
  <cp:revision>9</cp:revision>
  <dcterms:created xsi:type="dcterms:W3CDTF">2020-05-04T06:29:24Z</dcterms:created>
  <dcterms:modified xsi:type="dcterms:W3CDTF">2020-05-04T08:46:35Z</dcterms:modified>
</cp:coreProperties>
</file>